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2" r:id="rId5"/>
    <p:sldId id="263" r:id="rId6"/>
    <p:sldId id="26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8" d="100"/>
          <a:sy n="78" d="100"/>
        </p:scale>
        <p:origin x="85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886401-ACBF-FAB0-270A-F823F0B6E0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ZA"/>
          </a:p>
        </p:txBody>
      </p:sp>
      <p:sp>
        <p:nvSpPr>
          <p:cNvPr id="3" name="Subtitle 2">
            <a:extLst>
              <a:ext uri="{FF2B5EF4-FFF2-40B4-BE49-F238E27FC236}">
                <a16:creationId xmlns:a16="http://schemas.microsoft.com/office/drawing/2014/main" id="{29F6FB3E-61BB-16FD-52D3-6EC627B160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ZA"/>
          </a:p>
        </p:txBody>
      </p:sp>
      <p:sp>
        <p:nvSpPr>
          <p:cNvPr id="4" name="Date Placeholder 3">
            <a:extLst>
              <a:ext uri="{FF2B5EF4-FFF2-40B4-BE49-F238E27FC236}">
                <a16:creationId xmlns:a16="http://schemas.microsoft.com/office/drawing/2014/main" id="{C4DD8789-0056-74A4-4AAC-ED21BF629701}"/>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51607331-AE9C-0A3E-F5C1-FE4E60EDF67B}"/>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80982697-533E-ECD5-7DF7-582B574F2A80}"/>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2660366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0327E-0624-9AC9-C861-CD04FC81EB88}"/>
              </a:ext>
            </a:extLst>
          </p:cNvPr>
          <p:cNvSpPr>
            <a:spLocks noGrp="1"/>
          </p:cNvSpPr>
          <p:nvPr>
            <p:ph type="title"/>
          </p:nvPr>
        </p:nvSpPr>
        <p:spPr/>
        <p:txBody>
          <a:bodyPr/>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BA0D702B-21D2-C1DC-7455-9C26E3D4E1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F7C346F1-BE2D-40A3-E509-FCD2FBB367BC}"/>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90E8671A-8795-0E29-5286-C6F5A70C1F3D}"/>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4E628C7C-2FCA-98E6-8944-95F0D60562F5}"/>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16983042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5CE8A1-5F62-E55C-5A64-D7DE94ED4F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ZA"/>
          </a:p>
        </p:txBody>
      </p:sp>
      <p:sp>
        <p:nvSpPr>
          <p:cNvPr id="3" name="Vertical Text Placeholder 2">
            <a:extLst>
              <a:ext uri="{FF2B5EF4-FFF2-40B4-BE49-F238E27FC236}">
                <a16:creationId xmlns:a16="http://schemas.microsoft.com/office/drawing/2014/main" id="{14BFE672-3205-E467-AF6E-9783EA17823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E71A52FF-171D-6D38-4B18-81BDC5545543}"/>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BE9DF1A3-58E3-DDD2-3E77-F8DB7ABFF490}"/>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1C98BD86-D50A-D69A-5B52-FCC304D0A0A4}"/>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704092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649D7-BA8D-5C75-0658-42B42A4A489B}"/>
              </a:ext>
            </a:extLst>
          </p:cNvPr>
          <p:cNvSpPr>
            <a:spLocks noGrp="1"/>
          </p:cNvSpPr>
          <p:nvPr>
            <p:ph type="title"/>
          </p:nvPr>
        </p:nvSpPr>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E66ACBE8-AE84-7258-D33D-D57A582E43F8}"/>
              </a:ext>
            </a:extLst>
          </p:cNvPr>
          <p:cNvSpPr>
            <a:spLocks noGrp="1"/>
          </p:cNvSpPr>
          <p:nvPr>
            <p:ph type="body"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D114D51-36E0-3A53-8A39-708EE820634D}"/>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0F6F0D48-3A4D-BBA2-E034-4BF6CEF96A6F}"/>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0442A077-0900-FD75-5F33-C06A87CA95C1}"/>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1318037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0AF07-42F7-4179-5055-2D11ACB2652E}"/>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47A65145-9A28-4671-6FF9-7E30C503FF4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02BC9662-7D3E-B7AA-F25E-D563D8687A5F}"/>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FB91D1BE-484B-3895-29A9-CC7729A32C3A}"/>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A3D31631-226E-5680-1236-D6E90CFF9836}"/>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1306338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A13B3-646F-F8F4-700D-BDE8EF35838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ZA"/>
          </a:p>
        </p:txBody>
      </p:sp>
      <p:sp>
        <p:nvSpPr>
          <p:cNvPr id="3" name="Text Placeholder 2">
            <a:extLst>
              <a:ext uri="{FF2B5EF4-FFF2-40B4-BE49-F238E27FC236}">
                <a16:creationId xmlns:a16="http://schemas.microsoft.com/office/drawing/2014/main" id="{A287DD6A-B847-B86C-6A24-059E8847A79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41A606C-B716-8288-D342-934C279D7589}"/>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1AB238FA-33F9-160D-AF92-2643B2AAAC15}"/>
              </a:ext>
            </a:extLst>
          </p:cNvPr>
          <p:cNvSpPr>
            <a:spLocks noGrp="1"/>
          </p:cNvSpPr>
          <p:nvPr>
            <p:ph type="ftr" sz="quarter" idx="11"/>
          </p:nvPr>
        </p:nvSpPr>
        <p:spPr/>
        <p:txBody>
          <a:bodyPr/>
          <a:lstStyle/>
          <a:p>
            <a:endParaRPr lang="en-ZA" dirty="0"/>
          </a:p>
        </p:txBody>
      </p:sp>
      <p:sp>
        <p:nvSpPr>
          <p:cNvPr id="6" name="Slide Number Placeholder 5">
            <a:extLst>
              <a:ext uri="{FF2B5EF4-FFF2-40B4-BE49-F238E27FC236}">
                <a16:creationId xmlns:a16="http://schemas.microsoft.com/office/drawing/2014/main" id="{6FEF6206-BC4B-0179-C769-6F0233692EA4}"/>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191705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E7CD-8AF1-A391-EC0A-801B654B7720}"/>
              </a:ext>
            </a:extLst>
          </p:cNvPr>
          <p:cNvSpPr>
            <a:spLocks noGrp="1"/>
          </p:cNvSpPr>
          <p:nvPr>
            <p:ph type="title"/>
          </p:nvPr>
        </p:nvSpPr>
        <p:spPr/>
        <p:txBody>
          <a:bodyPr/>
          <a:lstStyle/>
          <a:p>
            <a:r>
              <a:rPr lang="en-US"/>
              <a:t>Click to edit Master title style</a:t>
            </a:r>
            <a:endParaRPr lang="en-ZA"/>
          </a:p>
        </p:txBody>
      </p:sp>
      <p:sp>
        <p:nvSpPr>
          <p:cNvPr id="3" name="Content Placeholder 2">
            <a:extLst>
              <a:ext uri="{FF2B5EF4-FFF2-40B4-BE49-F238E27FC236}">
                <a16:creationId xmlns:a16="http://schemas.microsoft.com/office/drawing/2014/main" id="{98336D82-8391-88D9-4CDA-331DA82C8F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a:extLst>
              <a:ext uri="{FF2B5EF4-FFF2-40B4-BE49-F238E27FC236}">
                <a16:creationId xmlns:a16="http://schemas.microsoft.com/office/drawing/2014/main" id="{E55F3AC4-7907-945F-0396-40C431718B4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a:extLst>
              <a:ext uri="{FF2B5EF4-FFF2-40B4-BE49-F238E27FC236}">
                <a16:creationId xmlns:a16="http://schemas.microsoft.com/office/drawing/2014/main" id="{332D26EA-AFB7-B22F-DFCE-42145EE1A92A}"/>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6" name="Footer Placeholder 5">
            <a:extLst>
              <a:ext uri="{FF2B5EF4-FFF2-40B4-BE49-F238E27FC236}">
                <a16:creationId xmlns:a16="http://schemas.microsoft.com/office/drawing/2014/main" id="{FFB76CE8-91C2-7BF4-5B69-53C8CE7EB1AA}"/>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918B34B4-601A-933C-9C7F-D3F14FA47FD8}"/>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36405396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8C053B-71CD-7D45-9404-4FD6859059C9}"/>
              </a:ext>
            </a:extLst>
          </p:cNvPr>
          <p:cNvSpPr>
            <a:spLocks noGrp="1"/>
          </p:cNvSpPr>
          <p:nvPr>
            <p:ph type="title"/>
          </p:nvPr>
        </p:nvSpPr>
        <p:spPr>
          <a:xfrm>
            <a:off x="839788" y="365125"/>
            <a:ext cx="10515600" cy="1325563"/>
          </a:xfrm>
        </p:spPr>
        <p:txBody>
          <a:bodyPr/>
          <a:lstStyle/>
          <a:p>
            <a:r>
              <a:rPr lang="en-US"/>
              <a:t>Click to edit Master title style</a:t>
            </a:r>
            <a:endParaRPr lang="en-ZA"/>
          </a:p>
        </p:txBody>
      </p:sp>
      <p:sp>
        <p:nvSpPr>
          <p:cNvPr id="3" name="Text Placeholder 2">
            <a:extLst>
              <a:ext uri="{FF2B5EF4-FFF2-40B4-BE49-F238E27FC236}">
                <a16:creationId xmlns:a16="http://schemas.microsoft.com/office/drawing/2014/main" id="{2533DB7E-9664-3494-E7E5-7CC2F62BA9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46BC300-63E8-28CC-657F-6B0CA7C391C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a:extLst>
              <a:ext uri="{FF2B5EF4-FFF2-40B4-BE49-F238E27FC236}">
                <a16:creationId xmlns:a16="http://schemas.microsoft.com/office/drawing/2014/main" id="{42B57EF5-53B6-A40C-7EDA-2B67E5D855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D9DBE74-6BE4-553D-DA5C-B6B45B9A5C4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a:extLst>
              <a:ext uri="{FF2B5EF4-FFF2-40B4-BE49-F238E27FC236}">
                <a16:creationId xmlns:a16="http://schemas.microsoft.com/office/drawing/2014/main" id="{7014399A-14F9-4DEE-D52E-B01E9099B981}"/>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8" name="Footer Placeholder 7">
            <a:extLst>
              <a:ext uri="{FF2B5EF4-FFF2-40B4-BE49-F238E27FC236}">
                <a16:creationId xmlns:a16="http://schemas.microsoft.com/office/drawing/2014/main" id="{B3211383-BB44-9793-E9B3-B604013D7954}"/>
              </a:ext>
            </a:extLst>
          </p:cNvPr>
          <p:cNvSpPr>
            <a:spLocks noGrp="1"/>
          </p:cNvSpPr>
          <p:nvPr>
            <p:ph type="ftr" sz="quarter" idx="11"/>
          </p:nvPr>
        </p:nvSpPr>
        <p:spPr/>
        <p:txBody>
          <a:bodyPr/>
          <a:lstStyle/>
          <a:p>
            <a:endParaRPr lang="en-ZA" dirty="0"/>
          </a:p>
        </p:txBody>
      </p:sp>
      <p:sp>
        <p:nvSpPr>
          <p:cNvPr id="9" name="Slide Number Placeholder 8">
            <a:extLst>
              <a:ext uri="{FF2B5EF4-FFF2-40B4-BE49-F238E27FC236}">
                <a16:creationId xmlns:a16="http://schemas.microsoft.com/office/drawing/2014/main" id="{24769473-8960-CBB8-7758-986F6C33D203}"/>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29067437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2EAF7-02D9-E09F-906E-964427D6F81C}"/>
              </a:ext>
            </a:extLst>
          </p:cNvPr>
          <p:cNvSpPr>
            <a:spLocks noGrp="1"/>
          </p:cNvSpPr>
          <p:nvPr>
            <p:ph type="title"/>
          </p:nvPr>
        </p:nvSpPr>
        <p:spPr/>
        <p:txBody>
          <a:bodyPr/>
          <a:lstStyle/>
          <a:p>
            <a:r>
              <a:rPr lang="en-US"/>
              <a:t>Click to edit Master title style</a:t>
            </a:r>
            <a:endParaRPr lang="en-ZA"/>
          </a:p>
        </p:txBody>
      </p:sp>
      <p:sp>
        <p:nvSpPr>
          <p:cNvPr id="3" name="Date Placeholder 2">
            <a:extLst>
              <a:ext uri="{FF2B5EF4-FFF2-40B4-BE49-F238E27FC236}">
                <a16:creationId xmlns:a16="http://schemas.microsoft.com/office/drawing/2014/main" id="{A3037A9A-BCA8-A7B1-F0F5-57CB2857B607}"/>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4" name="Footer Placeholder 3">
            <a:extLst>
              <a:ext uri="{FF2B5EF4-FFF2-40B4-BE49-F238E27FC236}">
                <a16:creationId xmlns:a16="http://schemas.microsoft.com/office/drawing/2014/main" id="{33784CE9-38EC-A335-4122-AF901A23F1E3}"/>
              </a:ext>
            </a:extLst>
          </p:cNvPr>
          <p:cNvSpPr>
            <a:spLocks noGrp="1"/>
          </p:cNvSpPr>
          <p:nvPr>
            <p:ph type="ftr" sz="quarter" idx="11"/>
          </p:nvPr>
        </p:nvSpPr>
        <p:spPr/>
        <p:txBody>
          <a:bodyPr/>
          <a:lstStyle/>
          <a:p>
            <a:endParaRPr lang="en-ZA" dirty="0"/>
          </a:p>
        </p:txBody>
      </p:sp>
      <p:sp>
        <p:nvSpPr>
          <p:cNvPr id="5" name="Slide Number Placeholder 4">
            <a:extLst>
              <a:ext uri="{FF2B5EF4-FFF2-40B4-BE49-F238E27FC236}">
                <a16:creationId xmlns:a16="http://schemas.microsoft.com/office/drawing/2014/main" id="{BA32CDA4-7428-4AA4-A436-0F6289A04F52}"/>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3091560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047F1-8933-51D9-87C1-53E9D06148CF}"/>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3" name="Footer Placeholder 2">
            <a:extLst>
              <a:ext uri="{FF2B5EF4-FFF2-40B4-BE49-F238E27FC236}">
                <a16:creationId xmlns:a16="http://schemas.microsoft.com/office/drawing/2014/main" id="{C792A98A-E206-6AA2-E6BD-AACC7AA7EF62}"/>
              </a:ext>
            </a:extLst>
          </p:cNvPr>
          <p:cNvSpPr>
            <a:spLocks noGrp="1"/>
          </p:cNvSpPr>
          <p:nvPr>
            <p:ph type="ftr" sz="quarter" idx="11"/>
          </p:nvPr>
        </p:nvSpPr>
        <p:spPr/>
        <p:txBody>
          <a:bodyPr/>
          <a:lstStyle/>
          <a:p>
            <a:endParaRPr lang="en-ZA" dirty="0"/>
          </a:p>
        </p:txBody>
      </p:sp>
      <p:sp>
        <p:nvSpPr>
          <p:cNvPr id="4" name="Slide Number Placeholder 3">
            <a:extLst>
              <a:ext uri="{FF2B5EF4-FFF2-40B4-BE49-F238E27FC236}">
                <a16:creationId xmlns:a16="http://schemas.microsoft.com/office/drawing/2014/main" id="{A4753A00-5E0D-B293-56CD-99ED93516C68}"/>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2398806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68654-D20F-845F-615C-6CFBD4356A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Content Placeholder 2">
            <a:extLst>
              <a:ext uri="{FF2B5EF4-FFF2-40B4-BE49-F238E27FC236}">
                <a16:creationId xmlns:a16="http://schemas.microsoft.com/office/drawing/2014/main" id="{CEAA4A7D-D095-1A73-47D2-C99B343704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a:extLst>
              <a:ext uri="{FF2B5EF4-FFF2-40B4-BE49-F238E27FC236}">
                <a16:creationId xmlns:a16="http://schemas.microsoft.com/office/drawing/2014/main" id="{9490C596-4F59-42A4-173D-8A42616834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DF93905-5748-DC4A-7ABD-4702FD5CC08B}"/>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6" name="Footer Placeholder 5">
            <a:extLst>
              <a:ext uri="{FF2B5EF4-FFF2-40B4-BE49-F238E27FC236}">
                <a16:creationId xmlns:a16="http://schemas.microsoft.com/office/drawing/2014/main" id="{D1423281-8FE6-ABD6-633F-5765C0140B29}"/>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0DA5E0CB-2604-6832-EC98-ABD2580456D2}"/>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3072180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84A55A-775D-27E9-64F2-34505C172D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ZA"/>
          </a:p>
        </p:txBody>
      </p:sp>
      <p:sp>
        <p:nvSpPr>
          <p:cNvPr id="3" name="Picture Placeholder 2">
            <a:extLst>
              <a:ext uri="{FF2B5EF4-FFF2-40B4-BE49-F238E27FC236}">
                <a16:creationId xmlns:a16="http://schemas.microsoft.com/office/drawing/2014/main" id="{C2D726F7-6837-7522-236A-FE4DB37CC3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dirty="0"/>
          </a:p>
        </p:txBody>
      </p:sp>
      <p:sp>
        <p:nvSpPr>
          <p:cNvPr id="4" name="Text Placeholder 3">
            <a:extLst>
              <a:ext uri="{FF2B5EF4-FFF2-40B4-BE49-F238E27FC236}">
                <a16:creationId xmlns:a16="http://schemas.microsoft.com/office/drawing/2014/main" id="{25885FB6-C740-16CB-323A-A3EC39EA28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BB39831-2012-7AC1-2750-87357BED5CBF}"/>
              </a:ext>
            </a:extLst>
          </p:cNvPr>
          <p:cNvSpPr>
            <a:spLocks noGrp="1"/>
          </p:cNvSpPr>
          <p:nvPr>
            <p:ph type="dt" sz="half" idx="10"/>
          </p:nvPr>
        </p:nvSpPr>
        <p:spPr/>
        <p:txBody>
          <a:bodyPr/>
          <a:lstStyle/>
          <a:p>
            <a:fld id="{C419D482-B2F0-487F-93E9-5A9D63E41F43}" type="datetimeFigureOut">
              <a:rPr lang="en-ZA" smtClean="0"/>
              <a:t>2024/01/17</a:t>
            </a:fld>
            <a:endParaRPr lang="en-ZA" dirty="0"/>
          </a:p>
        </p:txBody>
      </p:sp>
      <p:sp>
        <p:nvSpPr>
          <p:cNvPr id="6" name="Footer Placeholder 5">
            <a:extLst>
              <a:ext uri="{FF2B5EF4-FFF2-40B4-BE49-F238E27FC236}">
                <a16:creationId xmlns:a16="http://schemas.microsoft.com/office/drawing/2014/main" id="{3D1E3B9A-A0F7-4EF2-F8AF-BA7572CA5BBE}"/>
              </a:ext>
            </a:extLst>
          </p:cNvPr>
          <p:cNvSpPr>
            <a:spLocks noGrp="1"/>
          </p:cNvSpPr>
          <p:nvPr>
            <p:ph type="ftr" sz="quarter" idx="11"/>
          </p:nvPr>
        </p:nvSpPr>
        <p:spPr/>
        <p:txBody>
          <a:bodyPr/>
          <a:lstStyle/>
          <a:p>
            <a:endParaRPr lang="en-ZA" dirty="0"/>
          </a:p>
        </p:txBody>
      </p:sp>
      <p:sp>
        <p:nvSpPr>
          <p:cNvPr id="7" name="Slide Number Placeholder 6">
            <a:extLst>
              <a:ext uri="{FF2B5EF4-FFF2-40B4-BE49-F238E27FC236}">
                <a16:creationId xmlns:a16="http://schemas.microsoft.com/office/drawing/2014/main" id="{C2720B2D-3607-FAAA-7F72-623C1D81A58E}"/>
              </a:ext>
            </a:extLst>
          </p:cNvPr>
          <p:cNvSpPr>
            <a:spLocks noGrp="1"/>
          </p:cNvSpPr>
          <p:nvPr>
            <p:ph type="sldNum" sz="quarter" idx="12"/>
          </p:nvPr>
        </p:nvSpPr>
        <p:spPr/>
        <p:txBody>
          <a:bodyPr/>
          <a:lstStyle/>
          <a:p>
            <a:fld id="{52B5AED9-F975-4DA6-B9EA-285A2B1380C5}" type="slidenum">
              <a:rPr lang="en-ZA" smtClean="0"/>
              <a:t>‹#›</a:t>
            </a:fld>
            <a:endParaRPr lang="en-ZA" dirty="0"/>
          </a:p>
        </p:txBody>
      </p:sp>
    </p:spTree>
    <p:extLst>
      <p:ext uri="{BB962C8B-B14F-4D97-AF65-F5344CB8AC3E}">
        <p14:creationId xmlns:p14="http://schemas.microsoft.com/office/powerpoint/2010/main" val="3960988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5BF4AD-3147-28C6-4D2D-CC0EB7812F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ZA"/>
          </a:p>
        </p:txBody>
      </p:sp>
      <p:sp>
        <p:nvSpPr>
          <p:cNvPr id="3" name="Text Placeholder 2">
            <a:extLst>
              <a:ext uri="{FF2B5EF4-FFF2-40B4-BE49-F238E27FC236}">
                <a16:creationId xmlns:a16="http://schemas.microsoft.com/office/drawing/2014/main" id="{9288E5E0-0157-EE9C-E1B6-A9C9371EAE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a:extLst>
              <a:ext uri="{FF2B5EF4-FFF2-40B4-BE49-F238E27FC236}">
                <a16:creationId xmlns:a16="http://schemas.microsoft.com/office/drawing/2014/main" id="{68AC0A9D-FD6A-3D3E-79C3-63CCF0CFD6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19D482-B2F0-487F-93E9-5A9D63E41F43}" type="datetimeFigureOut">
              <a:rPr lang="en-ZA" smtClean="0"/>
              <a:t>2024/01/17</a:t>
            </a:fld>
            <a:endParaRPr lang="en-ZA" dirty="0"/>
          </a:p>
        </p:txBody>
      </p:sp>
      <p:sp>
        <p:nvSpPr>
          <p:cNvPr id="5" name="Footer Placeholder 4">
            <a:extLst>
              <a:ext uri="{FF2B5EF4-FFF2-40B4-BE49-F238E27FC236}">
                <a16:creationId xmlns:a16="http://schemas.microsoft.com/office/drawing/2014/main" id="{BDB8DF9A-EF18-0EC5-DD9E-1EED5DFEA9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dirty="0"/>
          </a:p>
        </p:txBody>
      </p:sp>
      <p:sp>
        <p:nvSpPr>
          <p:cNvPr id="6" name="Slide Number Placeholder 5">
            <a:extLst>
              <a:ext uri="{FF2B5EF4-FFF2-40B4-BE49-F238E27FC236}">
                <a16:creationId xmlns:a16="http://schemas.microsoft.com/office/drawing/2014/main" id="{0FCFE55C-386A-6BC2-FC83-3806997444A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B5AED9-F975-4DA6-B9EA-285A2B1380C5}" type="slidenum">
              <a:rPr lang="en-ZA" smtClean="0"/>
              <a:t>‹#›</a:t>
            </a:fld>
            <a:endParaRPr lang="en-ZA" dirty="0"/>
          </a:p>
        </p:txBody>
      </p:sp>
    </p:spTree>
    <p:extLst>
      <p:ext uri="{BB962C8B-B14F-4D97-AF65-F5344CB8AC3E}">
        <p14:creationId xmlns:p14="http://schemas.microsoft.com/office/powerpoint/2010/main" val="10104458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043017B7-DB56-477D-A4AE-8EC1B3C99C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6CD7473-6E30-7D68-8199-B2B07A24E06A}"/>
              </a:ext>
            </a:extLst>
          </p:cNvPr>
          <p:cNvSpPr>
            <a:spLocks noGrp="1"/>
          </p:cNvSpPr>
          <p:nvPr>
            <p:ph type="ctrTitle"/>
          </p:nvPr>
        </p:nvSpPr>
        <p:spPr>
          <a:xfrm>
            <a:off x="7331384" y="679730"/>
            <a:ext cx="4171994" cy="3932729"/>
          </a:xfrm>
        </p:spPr>
        <p:txBody>
          <a:bodyPr>
            <a:normAutofit/>
          </a:bodyPr>
          <a:lstStyle/>
          <a:p>
            <a:pPr algn="l"/>
            <a:r>
              <a:rPr lang="en-ZA" dirty="0"/>
              <a:t>Personal Budgeting</a:t>
            </a:r>
          </a:p>
        </p:txBody>
      </p:sp>
      <p:grpSp>
        <p:nvGrpSpPr>
          <p:cNvPr id="36" name="Group 35">
            <a:extLst>
              <a:ext uri="{FF2B5EF4-FFF2-40B4-BE49-F238E27FC236}">
                <a16:creationId xmlns:a16="http://schemas.microsoft.com/office/drawing/2014/main" id="{3AF6A671-C637-4547-85F4-51B6D188139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2218698" y="2733627"/>
            <a:ext cx="1340409" cy="5777807"/>
            <a:chOff x="329184" y="2"/>
            <a:chExt cx="524256" cy="5777807"/>
          </a:xfrm>
        </p:grpSpPr>
        <p:cxnSp>
          <p:nvCxnSpPr>
            <p:cNvPr id="37" name="Straight Connector 36">
              <a:extLst>
                <a:ext uri="{FF2B5EF4-FFF2-40B4-BE49-F238E27FC236}">
                  <a16:creationId xmlns:a16="http://schemas.microsoft.com/office/drawing/2014/main" id="{C575CF26-3D3C-4C5A-A2B7-00432016EF62}"/>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flipH="1">
              <a:off x="329184" y="5777809"/>
              <a:ext cx="521208" cy="0"/>
            </a:xfrm>
            <a:prstGeom prst="line">
              <a:avLst/>
            </a:prstGeom>
            <a:ln w="152400">
              <a:solidFill>
                <a:schemeClr val="accent4"/>
              </a:solidFill>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99413ED5-9ED4-4772-BCE4-2BCAE6B12E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29184" y="2"/>
              <a:ext cx="524256" cy="566677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 name="Subtitle 2">
            <a:extLst>
              <a:ext uri="{FF2B5EF4-FFF2-40B4-BE49-F238E27FC236}">
                <a16:creationId xmlns:a16="http://schemas.microsoft.com/office/drawing/2014/main" id="{DF8E4D40-AC70-8AA2-9C72-FA16C679D262}"/>
              </a:ext>
            </a:extLst>
          </p:cNvPr>
          <p:cNvSpPr>
            <a:spLocks noGrp="1"/>
          </p:cNvSpPr>
          <p:nvPr>
            <p:ph type="subTitle" idx="1"/>
          </p:nvPr>
        </p:nvSpPr>
        <p:spPr>
          <a:xfrm>
            <a:off x="7331383" y="5227455"/>
            <a:ext cx="3876085" cy="857461"/>
          </a:xfrm>
        </p:spPr>
        <p:txBody>
          <a:bodyPr>
            <a:normAutofit/>
          </a:bodyPr>
          <a:lstStyle/>
          <a:p>
            <a:pPr algn="l"/>
            <a:r>
              <a:rPr lang="en-US" dirty="0"/>
              <a:t>A Guide to Managing Your Finances</a:t>
            </a:r>
            <a:endParaRPr lang="en-ZA" dirty="0"/>
          </a:p>
        </p:txBody>
      </p:sp>
      <p:sp>
        <p:nvSpPr>
          <p:cNvPr id="40" name="Rectangle 39">
            <a:extLst>
              <a:ext uri="{FF2B5EF4-FFF2-40B4-BE49-F238E27FC236}">
                <a16:creationId xmlns:a16="http://schemas.microsoft.com/office/drawing/2014/main" id="{04357C93-F0CB-4A1C-8F77-4E90637898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8623" y="372533"/>
            <a:ext cx="6116779" cy="6068728"/>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Calculator, pen, compass, money and a paper with graphs printed on it">
            <a:extLst>
              <a:ext uri="{FF2B5EF4-FFF2-40B4-BE49-F238E27FC236}">
                <a16:creationId xmlns:a16="http://schemas.microsoft.com/office/drawing/2014/main" id="{7DC6F452-C06C-7EF1-33D8-AE2336265333}"/>
              </a:ext>
            </a:extLst>
          </p:cNvPr>
          <p:cNvPicPr>
            <a:picLocks noChangeAspect="1"/>
          </p:cNvPicPr>
          <p:nvPr/>
        </p:nvPicPr>
        <p:blipFill rotWithShape="1">
          <a:blip r:embed="rId2"/>
          <a:srcRect l="10109" r="29898"/>
          <a:stretch/>
        </p:blipFill>
        <p:spPr>
          <a:xfrm>
            <a:off x="942597" y="612553"/>
            <a:ext cx="5608830" cy="5632894"/>
          </a:xfrm>
          <a:prstGeom prst="rect">
            <a:avLst/>
          </a:prstGeom>
        </p:spPr>
      </p:pic>
    </p:spTree>
    <p:extLst>
      <p:ext uri="{BB962C8B-B14F-4D97-AF65-F5344CB8AC3E}">
        <p14:creationId xmlns:p14="http://schemas.microsoft.com/office/powerpoint/2010/main" val="4237230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7FEAE179-C525-48F3-AD47-0E9E2B6F2E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9BF93F8-03EB-3219-3E4C-973EC6F2B1E8}"/>
              </a:ext>
            </a:extLst>
          </p:cNvPr>
          <p:cNvSpPr>
            <a:spLocks noGrp="1"/>
          </p:cNvSpPr>
          <p:nvPr>
            <p:ph type="title"/>
          </p:nvPr>
        </p:nvSpPr>
        <p:spPr>
          <a:xfrm>
            <a:off x="517889" y="4883544"/>
            <a:ext cx="3876086" cy="1556907"/>
          </a:xfrm>
        </p:spPr>
        <p:txBody>
          <a:bodyPr vert="horz" lIns="91440" tIns="45720" rIns="91440" bIns="45720" rtlCol="0" anchor="ctr">
            <a:normAutofit/>
          </a:bodyPr>
          <a:lstStyle/>
          <a:p>
            <a:r>
              <a:rPr lang="en-US" sz="3200" dirty="0"/>
              <a:t>Introduction</a:t>
            </a:r>
          </a:p>
        </p:txBody>
      </p:sp>
      <p:sp>
        <p:nvSpPr>
          <p:cNvPr id="48" name="Rectangle 47">
            <a:extLst>
              <a:ext uri="{FF2B5EF4-FFF2-40B4-BE49-F238E27FC236}">
                <a16:creationId xmlns:a16="http://schemas.microsoft.com/office/drawing/2014/main" id="{95C8260E-968F-44E8-A823-ABB43131192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86584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Rectangle 49">
            <a:extLst>
              <a:ext uri="{FF2B5EF4-FFF2-40B4-BE49-F238E27FC236}">
                <a16:creationId xmlns:a16="http://schemas.microsoft.com/office/drawing/2014/main" id="{2C1BBA94-3F40-40AA-8BB9-E69E25E537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7889" y="0"/>
            <a:ext cx="11231745" cy="4588184"/>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Calculator on a notebook">
            <a:extLst>
              <a:ext uri="{FF2B5EF4-FFF2-40B4-BE49-F238E27FC236}">
                <a16:creationId xmlns:a16="http://schemas.microsoft.com/office/drawing/2014/main" id="{B3A6C1EF-36E9-D1A2-4F11-C9B0007DEDCF}"/>
              </a:ext>
            </a:extLst>
          </p:cNvPr>
          <p:cNvPicPr>
            <a:picLocks noChangeAspect="1"/>
          </p:cNvPicPr>
          <p:nvPr/>
        </p:nvPicPr>
        <p:blipFill rotWithShape="1">
          <a:blip r:embed="rId2"/>
          <a:srcRect t="29924" b="14194"/>
          <a:stretch/>
        </p:blipFill>
        <p:spPr>
          <a:xfrm>
            <a:off x="959205" y="364142"/>
            <a:ext cx="10369645" cy="3867993"/>
          </a:xfrm>
          <a:prstGeom prst="rect">
            <a:avLst/>
          </a:prstGeom>
        </p:spPr>
      </p:pic>
      <p:sp>
        <p:nvSpPr>
          <p:cNvPr id="52" name="Rectangle 51">
            <a:extLst>
              <a:ext uri="{FF2B5EF4-FFF2-40B4-BE49-F238E27FC236}">
                <a16:creationId xmlns:a16="http://schemas.microsoft.com/office/drawing/2014/main" id="{FE43805F-24A6-46A4-B19B-54F2834735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001107" y="5661132"/>
            <a:ext cx="1463040" cy="4571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559CFEF0-3065-5BDC-4F2B-563E90B6D07C}"/>
              </a:ext>
            </a:extLst>
          </p:cNvPr>
          <p:cNvSpPr>
            <a:spLocks noGrp="1"/>
          </p:cNvSpPr>
          <p:nvPr>
            <p:ph type="body" idx="1"/>
          </p:nvPr>
        </p:nvSpPr>
        <p:spPr>
          <a:xfrm>
            <a:off x="5162719" y="4883544"/>
            <a:ext cx="6586915" cy="1556907"/>
          </a:xfrm>
        </p:spPr>
        <p:txBody>
          <a:bodyPr vert="horz" lIns="91440" tIns="45720" rIns="91440" bIns="45720" rtlCol="0" anchor="ctr">
            <a:normAutofit/>
          </a:bodyPr>
          <a:lstStyle/>
          <a:p>
            <a:pPr marL="0">
              <a:lnSpc>
                <a:spcPct val="100000"/>
              </a:lnSpc>
              <a:spcBef>
                <a:spcPts val="0"/>
              </a:spcBef>
            </a:pPr>
            <a:r>
              <a:rPr lang="en-US" sz="2000" dirty="0"/>
              <a:t>Personal budgeting is a crucial aspect of financial management. It involves planning and tracking your income and expenses to achieve financial stability and meet your financial goals.</a:t>
            </a:r>
          </a:p>
        </p:txBody>
      </p:sp>
    </p:spTree>
    <p:extLst>
      <p:ext uri="{BB962C8B-B14F-4D97-AF65-F5344CB8AC3E}">
        <p14:creationId xmlns:p14="http://schemas.microsoft.com/office/powerpoint/2010/main" val="2547222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594145-3117-78DF-AF62-279915833ED5}"/>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4000" dirty="0"/>
              <a:t>Benefits of Budgeting</a:t>
            </a:r>
          </a:p>
        </p:txBody>
      </p:sp>
      <p:grpSp>
        <p:nvGrpSpPr>
          <p:cNvPr id="34" name="Group 33">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35" name="Rectangle 34">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Rectangle 35">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38" name="Rectangle 37">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8175306F-487A-BBFF-03FD-2B37055EA02E}"/>
              </a:ext>
            </a:extLst>
          </p:cNvPr>
          <p:cNvSpPr>
            <a:spLocks noGrp="1"/>
          </p:cNvSpPr>
          <p:nvPr>
            <p:ph type="body" idx="1"/>
          </p:nvPr>
        </p:nvSpPr>
        <p:spPr>
          <a:xfrm>
            <a:off x="590719" y="2330505"/>
            <a:ext cx="4559425" cy="3979585"/>
          </a:xfrm>
        </p:spPr>
        <p:txBody>
          <a:bodyPr vert="horz" lIns="91440" tIns="45720" rIns="91440" bIns="45720" rtlCol="0" anchor="ctr">
            <a:normAutofit/>
          </a:bodyPr>
          <a:lstStyle/>
          <a:p>
            <a:pPr marL="0" indent="0">
              <a:lnSpc>
                <a:spcPct val="100000"/>
              </a:lnSpc>
              <a:spcBef>
                <a:spcPts val="0"/>
              </a:spcBef>
              <a:buNone/>
            </a:pPr>
            <a:r>
              <a:rPr lang="en-US" sz="2000" dirty="0"/>
              <a:t>1. Financial Control: Budgeting helps you take control of your finances.</a:t>
            </a:r>
          </a:p>
          <a:p>
            <a:pPr marL="0" indent="0">
              <a:lnSpc>
                <a:spcPct val="100000"/>
              </a:lnSpc>
              <a:spcBef>
                <a:spcPts val="0"/>
              </a:spcBef>
              <a:buNone/>
            </a:pPr>
            <a:endParaRPr lang="en-US" sz="2000" dirty="0"/>
          </a:p>
          <a:p>
            <a:pPr marL="0" indent="0">
              <a:lnSpc>
                <a:spcPct val="100000"/>
              </a:lnSpc>
              <a:spcBef>
                <a:spcPts val="0"/>
              </a:spcBef>
              <a:buNone/>
            </a:pPr>
            <a:r>
              <a:rPr lang="en-US" sz="2000" dirty="0"/>
              <a:t>2. Goal Achievement: It enables you to work towards and achieve your financial goals.</a:t>
            </a:r>
          </a:p>
          <a:p>
            <a:pPr marL="0" indent="0">
              <a:lnSpc>
                <a:spcPct val="100000"/>
              </a:lnSpc>
              <a:spcBef>
                <a:spcPts val="0"/>
              </a:spcBef>
              <a:buNone/>
            </a:pPr>
            <a:endParaRPr lang="en-US" sz="2000" dirty="0"/>
          </a:p>
          <a:p>
            <a:pPr marL="0" indent="0">
              <a:lnSpc>
                <a:spcPct val="100000"/>
              </a:lnSpc>
              <a:spcBef>
                <a:spcPts val="0"/>
              </a:spcBef>
              <a:buNone/>
            </a:pPr>
            <a:r>
              <a:rPr lang="en-US" sz="2000" dirty="0"/>
              <a:t>3. Emergency Planning: Budgeting prepares you for unexpected expenses and emergencies.</a:t>
            </a:r>
          </a:p>
        </p:txBody>
      </p:sp>
      <p:sp>
        <p:nvSpPr>
          <p:cNvPr id="40" name="Rectangle 39">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Calculator, pen, compass, money and a paper with graphs printed on it">
            <a:extLst>
              <a:ext uri="{FF2B5EF4-FFF2-40B4-BE49-F238E27FC236}">
                <a16:creationId xmlns:a16="http://schemas.microsoft.com/office/drawing/2014/main" id="{05F654EC-7BFC-0D29-BC88-400222BA3FCD}"/>
              </a:ext>
            </a:extLst>
          </p:cNvPr>
          <p:cNvPicPr>
            <a:picLocks noChangeAspect="1"/>
          </p:cNvPicPr>
          <p:nvPr/>
        </p:nvPicPr>
        <p:blipFill rotWithShape="1">
          <a:blip r:embed="rId2"/>
          <a:srcRect l="18923" r="18924" b="1"/>
          <a:stretch/>
        </p:blipFill>
        <p:spPr>
          <a:xfrm>
            <a:off x="5977788" y="799352"/>
            <a:ext cx="5425410" cy="5259296"/>
          </a:xfrm>
          <a:prstGeom prst="rect">
            <a:avLst/>
          </a:prstGeom>
        </p:spPr>
      </p:pic>
    </p:spTree>
    <p:extLst>
      <p:ext uri="{BB962C8B-B14F-4D97-AF65-F5344CB8AC3E}">
        <p14:creationId xmlns:p14="http://schemas.microsoft.com/office/powerpoint/2010/main" val="1347801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93F8-03EB-3219-3E4C-973EC6F2B1E8}"/>
              </a:ext>
            </a:extLst>
          </p:cNvPr>
          <p:cNvSpPr>
            <a:spLocks noGrp="1"/>
          </p:cNvSpPr>
          <p:nvPr>
            <p:ph type="title"/>
          </p:nvPr>
        </p:nvSpPr>
        <p:spPr>
          <a:xfrm>
            <a:off x="876693" y="741391"/>
            <a:ext cx="4597747" cy="1616203"/>
          </a:xfrm>
        </p:spPr>
        <p:txBody>
          <a:bodyPr vert="horz" lIns="91440" tIns="45720" rIns="91440" bIns="45720" rtlCol="0" anchor="b">
            <a:normAutofit/>
          </a:bodyPr>
          <a:lstStyle/>
          <a:p>
            <a:r>
              <a:rPr lang="en-US" sz="3200" b="1" u="sng" dirty="0"/>
              <a:t>Budgeting Tips</a:t>
            </a:r>
            <a:endParaRPr lang="en-US" sz="3200" b="1" u="sng" kern="1200" dirty="0">
              <a:latin typeface="+mj-lt"/>
              <a:ea typeface="+mj-ea"/>
              <a:cs typeface="+mj-cs"/>
            </a:endParaRPr>
          </a:p>
        </p:txBody>
      </p:sp>
      <p:sp>
        <p:nvSpPr>
          <p:cNvPr id="3" name="Text Placeholder 2">
            <a:extLst>
              <a:ext uri="{FF2B5EF4-FFF2-40B4-BE49-F238E27FC236}">
                <a16:creationId xmlns:a16="http://schemas.microsoft.com/office/drawing/2014/main" id="{559CFEF0-3065-5BDC-4F2B-563E90B6D07C}"/>
              </a:ext>
            </a:extLst>
          </p:cNvPr>
          <p:cNvSpPr>
            <a:spLocks noGrp="1"/>
          </p:cNvSpPr>
          <p:nvPr>
            <p:ph type="body" idx="1"/>
          </p:nvPr>
        </p:nvSpPr>
        <p:spPr>
          <a:xfrm>
            <a:off x="876693" y="2533476"/>
            <a:ext cx="4597746" cy="3447832"/>
          </a:xfrm>
        </p:spPr>
        <p:txBody>
          <a:bodyPr vert="horz" lIns="91440" tIns="45720" rIns="91440" bIns="45720" rtlCol="0" anchor="t">
            <a:normAutofit fontScale="85000" lnSpcReduction="20000"/>
          </a:bodyPr>
          <a:lstStyle/>
          <a:p>
            <a:pPr marL="457200" indent="-457200">
              <a:lnSpc>
                <a:spcPct val="110000"/>
              </a:lnSpc>
              <a:spcBef>
                <a:spcPts val="0"/>
              </a:spcBef>
              <a:buAutoNum type="arabicPeriod"/>
            </a:pPr>
            <a:r>
              <a:rPr lang="en-US" sz="2100" b="1" dirty="0"/>
              <a:t>Track Your Expenses: Keep a record of all your expenditures.</a:t>
            </a:r>
          </a:p>
          <a:p>
            <a:pPr marL="0" indent="0">
              <a:lnSpc>
                <a:spcPct val="110000"/>
              </a:lnSpc>
              <a:spcBef>
                <a:spcPts val="0"/>
              </a:spcBef>
              <a:buNone/>
            </a:pPr>
            <a:br>
              <a:rPr lang="en-US" sz="2100" dirty="0"/>
            </a:br>
            <a:r>
              <a:rPr lang="en-US" sz="2100" dirty="0"/>
              <a:t>This involves creating a detailed record of all your expenses, both fixed (like rent, utilities) and variable (such as groceries, entertainment). By tracking your spending, you gain a clear understanding of where your money is going. Use tools like budgeting apps or spreadsheets to categorize and analyze your expenditures. This process helps identify areas where you can cut back or make adjustments to align with your financial goals.</a:t>
            </a:r>
          </a:p>
          <a:p>
            <a:endParaRPr lang="en-US" sz="2000" dirty="0"/>
          </a:p>
        </p:txBody>
      </p:sp>
      <p:pic>
        <p:nvPicPr>
          <p:cNvPr id="5" name="Picture 4" descr="Calculator on a notebook">
            <a:extLst>
              <a:ext uri="{FF2B5EF4-FFF2-40B4-BE49-F238E27FC236}">
                <a16:creationId xmlns:a16="http://schemas.microsoft.com/office/drawing/2014/main" id="{B3A6C1EF-36E9-D1A2-4F11-C9B0007DEDCF}"/>
              </a:ext>
            </a:extLst>
          </p:cNvPr>
          <p:cNvPicPr>
            <a:picLocks noChangeAspect="1"/>
          </p:cNvPicPr>
          <p:nvPr/>
        </p:nvPicPr>
        <p:blipFill rotWithShape="1">
          <a:blip r:embed="rId2"/>
          <a:srcRect t="30426" b="14697"/>
          <a:stretch/>
        </p:blipFill>
        <p:spPr>
          <a:xfrm>
            <a:off x="3436469" y="409201"/>
            <a:ext cx="5319062" cy="1948393"/>
          </a:xfrm>
          <a:prstGeom prst="rect">
            <a:avLst/>
          </a:prstGeom>
        </p:spPr>
      </p:pic>
      <p:grpSp>
        <p:nvGrpSpPr>
          <p:cNvPr id="39" name="Group 38">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40" name="Rectangle 39">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TextBox 7">
            <a:extLst>
              <a:ext uri="{FF2B5EF4-FFF2-40B4-BE49-F238E27FC236}">
                <a16:creationId xmlns:a16="http://schemas.microsoft.com/office/drawing/2014/main" id="{0245CC9C-1B55-2834-4E2B-0D123DD7455A}"/>
              </a:ext>
            </a:extLst>
          </p:cNvPr>
          <p:cNvSpPr txBox="1"/>
          <p:nvPr/>
        </p:nvSpPr>
        <p:spPr>
          <a:xfrm>
            <a:off x="6823586" y="2533476"/>
            <a:ext cx="4597746" cy="3693319"/>
          </a:xfrm>
          <a:prstGeom prst="rect">
            <a:avLst/>
          </a:prstGeom>
          <a:noFill/>
        </p:spPr>
        <p:txBody>
          <a:bodyPr wrap="square" rtlCol="0">
            <a:spAutoFit/>
          </a:bodyPr>
          <a:lstStyle/>
          <a:p>
            <a:r>
              <a:rPr lang="en-US" b="1" dirty="0"/>
              <a:t>2. Set Realistic Goals: Establish achievable financial objectives.</a:t>
            </a:r>
          </a:p>
          <a:p>
            <a:br>
              <a:rPr lang="en-US" dirty="0"/>
            </a:br>
            <a:r>
              <a:rPr lang="en-US" dirty="0"/>
              <a:t>It's crucial to set clear and achievable financial goals. These could include paying off debt, saving for a vacation, or building an emergency fund. The key is to make sure your goals are realistic and attainable based on your income and current financial situation. Break down larger goals into smaller, more manageable milestones. This not only makes them more achievable but also provides a sense of accomplishment as you reach each milestone.</a:t>
            </a:r>
          </a:p>
        </p:txBody>
      </p:sp>
    </p:spTree>
    <p:extLst>
      <p:ext uri="{BB962C8B-B14F-4D97-AF65-F5344CB8AC3E}">
        <p14:creationId xmlns:p14="http://schemas.microsoft.com/office/powerpoint/2010/main" val="12681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F93F8-03EB-3219-3E4C-973EC6F2B1E8}"/>
              </a:ext>
            </a:extLst>
          </p:cNvPr>
          <p:cNvSpPr>
            <a:spLocks noGrp="1"/>
          </p:cNvSpPr>
          <p:nvPr>
            <p:ph type="title"/>
          </p:nvPr>
        </p:nvSpPr>
        <p:spPr>
          <a:xfrm>
            <a:off x="876693" y="741391"/>
            <a:ext cx="4597747" cy="1616203"/>
          </a:xfrm>
        </p:spPr>
        <p:txBody>
          <a:bodyPr vert="horz" lIns="91440" tIns="45720" rIns="91440" bIns="45720" rtlCol="0" anchor="b">
            <a:normAutofit/>
          </a:bodyPr>
          <a:lstStyle/>
          <a:p>
            <a:r>
              <a:rPr lang="en-US" sz="3200" b="1" u="sng" dirty="0"/>
              <a:t>Budgeting Tips</a:t>
            </a:r>
            <a:endParaRPr lang="en-US" sz="3200" b="1" u="sng" kern="1200" dirty="0">
              <a:latin typeface="+mj-lt"/>
              <a:ea typeface="+mj-ea"/>
              <a:cs typeface="+mj-cs"/>
            </a:endParaRPr>
          </a:p>
        </p:txBody>
      </p:sp>
      <p:sp>
        <p:nvSpPr>
          <p:cNvPr id="3" name="Text Placeholder 2">
            <a:extLst>
              <a:ext uri="{FF2B5EF4-FFF2-40B4-BE49-F238E27FC236}">
                <a16:creationId xmlns:a16="http://schemas.microsoft.com/office/drawing/2014/main" id="{559CFEF0-3065-5BDC-4F2B-563E90B6D07C}"/>
              </a:ext>
            </a:extLst>
          </p:cNvPr>
          <p:cNvSpPr>
            <a:spLocks noGrp="1"/>
          </p:cNvSpPr>
          <p:nvPr>
            <p:ph type="body" idx="1"/>
          </p:nvPr>
        </p:nvSpPr>
        <p:spPr>
          <a:xfrm>
            <a:off x="876693" y="2533476"/>
            <a:ext cx="4597746" cy="3447832"/>
          </a:xfrm>
        </p:spPr>
        <p:txBody>
          <a:bodyPr vert="horz" lIns="91440" tIns="45720" rIns="91440" bIns="45720" rtlCol="0" anchor="t">
            <a:normAutofit fontScale="92500" lnSpcReduction="20000"/>
          </a:bodyPr>
          <a:lstStyle/>
          <a:p>
            <a:pPr marL="0" indent="0">
              <a:lnSpc>
                <a:spcPct val="110000"/>
              </a:lnSpc>
              <a:spcBef>
                <a:spcPts val="0"/>
              </a:spcBef>
              <a:buNone/>
            </a:pPr>
            <a:r>
              <a:rPr lang="en-US" sz="1900" b="1" dirty="0"/>
              <a:t>3. Emergency Fund: Save for unforeseen circumstances.</a:t>
            </a:r>
          </a:p>
          <a:p>
            <a:pPr marL="0" indent="0">
              <a:lnSpc>
                <a:spcPct val="110000"/>
              </a:lnSpc>
              <a:spcBef>
                <a:spcPts val="0"/>
              </a:spcBef>
              <a:buNone/>
            </a:pPr>
            <a:br>
              <a:rPr lang="en-US" sz="1900" dirty="0"/>
            </a:br>
            <a:r>
              <a:rPr lang="en-US" sz="1900" dirty="0"/>
              <a:t>An emergency fund acts as a financial safety net for unexpected expenses such as medical bills, car repairs, or job loss. Aim to set aside three to six months' worth of living expenses in a separate savings account. This fund provides a cushion, reducing the need to rely on credit cards or loans during emergencies. Regularly contribute to your emergency fund, even if it's a small amount each month, to gradually build a financial buffer.</a:t>
            </a:r>
          </a:p>
          <a:p>
            <a:endParaRPr lang="en-US" sz="2000" dirty="0"/>
          </a:p>
        </p:txBody>
      </p:sp>
      <p:pic>
        <p:nvPicPr>
          <p:cNvPr id="5" name="Picture 4" descr="Calculator on a notebook">
            <a:extLst>
              <a:ext uri="{FF2B5EF4-FFF2-40B4-BE49-F238E27FC236}">
                <a16:creationId xmlns:a16="http://schemas.microsoft.com/office/drawing/2014/main" id="{B3A6C1EF-36E9-D1A2-4F11-C9B0007DEDCF}"/>
              </a:ext>
            </a:extLst>
          </p:cNvPr>
          <p:cNvPicPr>
            <a:picLocks noChangeAspect="1"/>
          </p:cNvPicPr>
          <p:nvPr/>
        </p:nvPicPr>
        <p:blipFill rotWithShape="1">
          <a:blip r:embed="rId2"/>
          <a:srcRect t="30426" b="14697"/>
          <a:stretch/>
        </p:blipFill>
        <p:spPr>
          <a:xfrm>
            <a:off x="3436469" y="409201"/>
            <a:ext cx="5319062" cy="1948393"/>
          </a:xfrm>
          <a:prstGeom prst="rect">
            <a:avLst/>
          </a:prstGeom>
        </p:spPr>
      </p:pic>
      <p:grpSp>
        <p:nvGrpSpPr>
          <p:cNvPr id="39" name="Group 38">
            <a:extLst>
              <a:ext uri="{FF2B5EF4-FFF2-40B4-BE49-F238E27FC236}">
                <a16:creationId xmlns:a16="http://schemas.microsoft.com/office/drawing/2014/main" id="{1FD67D68-9B83-C338-8342-3348D8F223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025" y="6737718"/>
            <a:ext cx="12207200" cy="123363"/>
            <a:chOff x="-5025" y="6737718"/>
            <a:chExt cx="12207200" cy="123363"/>
          </a:xfrm>
        </p:grpSpPr>
        <p:sp>
          <p:nvSpPr>
            <p:cNvPr id="40" name="Rectangle 39">
              <a:extLst>
                <a:ext uri="{FF2B5EF4-FFF2-40B4-BE49-F238E27FC236}">
                  <a16:creationId xmlns:a16="http://schemas.microsoft.com/office/drawing/2014/main" id="{1E397F34-6B84-0D3B-0F29-B1D134B3B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flipH="1">
              <a:off x="6036894" y="695800"/>
              <a:ext cx="123362" cy="12207199"/>
            </a:xfrm>
            <a:prstGeom prst="rect">
              <a:avLst/>
            </a:prstGeom>
            <a:gradFill>
              <a:gsLst>
                <a:gs pos="0">
                  <a:schemeClr val="accent5"/>
                </a:gs>
                <a:gs pos="100000">
                  <a:schemeClr val="accent2"/>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9BD98075-BFC1-BE9C-7FB7-23FE55E433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9176406" y="3835311"/>
              <a:ext cx="123362" cy="5928176"/>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 name="TextBox 3">
            <a:extLst>
              <a:ext uri="{FF2B5EF4-FFF2-40B4-BE49-F238E27FC236}">
                <a16:creationId xmlns:a16="http://schemas.microsoft.com/office/drawing/2014/main" id="{DB589B75-448C-7D2F-0728-874FF7759FB1}"/>
              </a:ext>
            </a:extLst>
          </p:cNvPr>
          <p:cNvSpPr txBox="1"/>
          <p:nvPr/>
        </p:nvSpPr>
        <p:spPr>
          <a:xfrm>
            <a:off x="6912076" y="2533476"/>
            <a:ext cx="5053781" cy="3970318"/>
          </a:xfrm>
          <a:prstGeom prst="rect">
            <a:avLst/>
          </a:prstGeom>
          <a:noFill/>
        </p:spPr>
        <p:txBody>
          <a:bodyPr wrap="square" rtlCol="0">
            <a:spAutoFit/>
          </a:bodyPr>
          <a:lstStyle/>
          <a:p>
            <a:r>
              <a:rPr lang="en-US" b="1" dirty="0"/>
              <a:t>4. Review Regularly: Periodically assess and adjust your budget.</a:t>
            </a:r>
          </a:p>
          <a:p>
            <a:br>
              <a:rPr lang="en-US" dirty="0"/>
            </a:br>
            <a:r>
              <a:rPr lang="en-US" dirty="0"/>
              <a:t>A budget is not a static document; it should evolve with changes in your financial situation. Regularly review your budget, preferably on a monthly basis, to ensure that you are staying on track with your financial goals. Evaluate your spending patterns, income, and savings. Adjust your budget as needed, taking into account any changes in your life, such as a salary increase, new expenses, or shifts in financial priorities. This ongoing assessment helps you stay flexible and proactive in managing your finances effectively.</a:t>
            </a:r>
          </a:p>
        </p:txBody>
      </p:sp>
    </p:spTree>
    <p:extLst>
      <p:ext uri="{BB962C8B-B14F-4D97-AF65-F5344CB8AC3E}">
        <p14:creationId xmlns:p14="http://schemas.microsoft.com/office/powerpoint/2010/main" val="717517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6DEB5C46-9429-742A-CB37-B5F504DB4110}"/>
              </a:ext>
            </a:extLst>
          </p:cNvPr>
          <p:cNvSpPr>
            <a:spLocks noGrp="1"/>
          </p:cNvSpPr>
          <p:nvPr>
            <p:ph type="title"/>
          </p:nvPr>
        </p:nvSpPr>
        <p:spPr>
          <a:xfrm>
            <a:off x="589560" y="856180"/>
            <a:ext cx="4560584" cy="1128068"/>
          </a:xfrm>
        </p:spPr>
        <p:txBody>
          <a:bodyPr vert="horz" lIns="91440" tIns="45720" rIns="91440" bIns="45720" rtlCol="0" anchor="ctr">
            <a:normAutofit/>
          </a:bodyPr>
          <a:lstStyle/>
          <a:p>
            <a:r>
              <a:rPr lang="en-US" sz="4000" dirty="0"/>
              <a:t>Conclusion</a:t>
            </a:r>
          </a:p>
        </p:txBody>
      </p:sp>
      <p:grpSp>
        <p:nvGrpSpPr>
          <p:cNvPr id="38" name="Group 37">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39" name="Rectangle 38">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Rectangle 39">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42" name="Rectangle 41">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a:extLst>
              <a:ext uri="{FF2B5EF4-FFF2-40B4-BE49-F238E27FC236}">
                <a16:creationId xmlns:a16="http://schemas.microsoft.com/office/drawing/2014/main" id="{54EB002F-C0AF-9E3C-1599-5E29014F64A3}"/>
              </a:ext>
            </a:extLst>
          </p:cNvPr>
          <p:cNvSpPr>
            <a:spLocks noGrp="1"/>
          </p:cNvSpPr>
          <p:nvPr>
            <p:ph type="body" idx="1"/>
          </p:nvPr>
        </p:nvSpPr>
        <p:spPr>
          <a:xfrm>
            <a:off x="590719" y="2330505"/>
            <a:ext cx="4559425" cy="3979585"/>
          </a:xfrm>
        </p:spPr>
        <p:txBody>
          <a:bodyPr vert="horz" lIns="91440" tIns="45720" rIns="91440" bIns="45720" rtlCol="0" anchor="ctr">
            <a:normAutofit/>
          </a:bodyPr>
          <a:lstStyle/>
          <a:p>
            <a:pPr marL="0">
              <a:lnSpc>
                <a:spcPct val="100000"/>
              </a:lnSpc>
              <a:spcBef>
                <a:spcPts val="0"/>
              </a:spcBef>
            </a:pPr>
            <a:r>
              <a:rPr lang="en-US" sz="2000" dirty="0"/>
              <a:t>Personal budgeting is a powerful tool for financial success. By implementing effective budgeting strategies, you can take charge of your financial future and achieve your desired financial outcomes.</a:t>
            </a:r>
          </a:p>
        </p:txBody>
      </p:sp>
      <p:sp>
        <p:nvSpPr>
          <p:cNvPr id="44" name="Rectangle 43">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Desk with productivity items">
            <a:extLst>
              <a:ext uri="{FF2B5EF4-FFF2-40B4-BE49-F238E27FC236}">
                <a16:creationId xmlns:a16="http://schemas.microsoft.com/office/drawing/2014/main" id="{741318EE-C440-3012-141D-95F7347F24F2}"/>
              </a:ext>
            </a:extLst>
          </p:cNvPr>
          <p:cNvPicPr>
            <a:picLocks noChangeAspect="1"/>
          </p:cNvPicPr>
          <p:nvPr/>
        </p:nvPicPr>
        <p:blipFill rotWithShape="1">
          <a:blip r:embed="rId2"/>
          <a:srcRect l="15571" r="15572" b="1"/>
          <a:stretch/>
        </p:blipFill>
        <p:spPr>
          <a:xfrm>
            <a:off x="5977788" y="799352"/>
            <a:ext cx="5425410" cy="5259296"/>
          </a:xfrm>
          <a:prstGeom prst="rect">
            <a:avLst/>
          </a:prstGeom>
        </p:spPr>
      </p:pic>
    </p:spTree>
    <p:extLst>
      <p:ext uri="{BB962C8B-B14F-4D97-AF65-F5344CB8AC3E}">
        <p14:creationId xmlns:p14="http://schemas.microsoft.com/office/powerpoint/2010/main" val="35451650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TotalTime>
  <Words>512</Words>
  <Application>Microsoft Office PowerPoint</Application>
  <PresentationFormat>Widescreen</PresentationFormat>
  <Paragraphs>22</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Personal Budgeting</vt:lpstr>
      <vt:lpstr>Introduction</vt:lpstr>
      <vt:lpstr>Benefits of Budgeting</vt:lpstr>
      <vt:lpstr>Budgeting Tips</vt:lpstr>
      <vt:lpstr>Budgeting Tips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Budgeting</dc:title>
  <dc:creator>Stephan Matthee</dc:creator>
  <cp:lastModifiedBy>Stephan Matthee</cp:lastModifiedBy>
  <cp:revision>2</cp:revision>
  <dcterms:created xsi:type="dcterms:W3CDTF">2024-01-08T08:15:19Z</dcterms:created>
  <dcterms:modified xsi:type="dcterms:W3CDTF">2024-01-17T12:21:24Z</dcterms:modified>
</cp:coreProperties>
</file>